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81" r:id="rId3"/>
    <p:sldId id="272" r:id="rId4"/>
    <p:sldId id="273" r:id="rId5"/>
    <p:sldId id="276" r:id="rId6"/>
    <p:sldId id="279"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80" r:id="rId22"/>
    <p:sldId id="275" r:id="rId23"/>
    <p:sldId id="277" r:id="rId24"/>
    <p:sldId id="278" r:id="rId25"/>
    <p:sldId id="27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82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dqcakes.com/" TargetMode="External"/><Relationship Id="rId2" Type="http://schemas.openxmlformats.org/officeDocument/2006/relationships/hyperlink" Target="https://www.researchgate.net/publication/323194738_Cakelicious_Web_App_for_Designing_a_Customised_Wedding_Cak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774558"/>
            <a:ext cx="7467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76600" y="1295400"/>
            <a:ext cx="2514600" cy="2523768"/>
          </a:xfrm>
          <a:prstGeom prst="rect">
            <a:avLst/>
          </a:prstGeom>
          <a:noFill/>
        </p:spPr>
        <p:txBody>
          <a:bodyPr wrap="square" rtlCol="0">
            <a:spAutoFit/>
          </a:bodyPr>
          <a:lstStyle/>
          <a:p>
            <a:r>
              <a:rPr lang="en-IN" sz="2000" b="1" dirty="0" smtClean="0"/>
              <a:t>        </a:t>
            </a:r>
            <a:endParaRPr lang="en-IN" sz="2000" b="1" dirty="0" smtClean="0"/>
          </a:p>
          <a:p>
            <a:endParaRPr lang="en-IN" sz="2000" b="1" dirty="0"/>
          </a:p>
          <a:p>
            <a:endParaRPr lang="en-IN" sz="2000" b="1" dirty="0" smtClean="0"/>
          </a:p>
          <a:p>
            <a:r>
              <a:rPr lang="en-IN" sz="2000" b="1" dirty="0"/>
              <a:t> </a:t>
            </a:r>
            <a:r>
              <a:rPr lang="en-IN" sz="2000" b="1" dirty="0" smtClean="0"/>
              <a:t>      </a:t>
            </a:r>
          </a:p>
          <a:p>
            <a:r>
              <a:rPr lang="en-IN" sz="2000" b="1" dirty="0"/>
              <a:t> </a:t>
            </a:r>
            <a:r>
              <a:rPr lang="en-IN" sz="2000" b="1" dirty="0" smtClean="0"/>
              <a:t>       </a:t>
            </a:r>
          </a:p>
          <a:p>
            <a:r>
              <a:rPr lang="en-IN" sz="2000" b="1" dirty="0"/>
              <a:t> </a:t>
            </a:r>
            <a:r>
              <a:rPr lang="en-IN" sz="2000" b="1" dirty="0" smtClean="0"/>
              <a:t>       </a:t>
            </a:r>
            <a:r>
              <a:rPr lang="en-IN" sz="2000" b="1" dirty="0" smtClean="0"/>
              <a:t>Project </a:t>
            </a:r>
            <a:r>
              <a:rPr lang="en-IN" sz="2000" b="1" dirty="0"/>
              <a:t>Name:</a:t>
            </a:r>
            <a:br>
              <a:rPr lang="en-IN" sz="2000" b="1" dirty="0"/>
            </a:br>
            <a:r>
              <a:rPr lang="en-IN" sz="2000" b="1" dirty="0" smtClean="0"/>
              <a:t>      Online </a:t>
            </a:r>
            <a:r>
              <a:rPr lang="en-IN" sz="2000" b="1" dirty="0"/>
              <a:t>Cake Shop</a:t>
            </a:r>
            <a:r>
              <a:rPr lang="en-IN" dirty="0"/>
              <a:t/>
            </a:r>
            <a:br>
              <a:rPr lang="en-IN" dirty="0"/>
            </a:br>
            <a:endParaRPr lang="en-IN" dirty="0"/>
          </a:p>
        </p:txBody>
      </p:sp>
      <p:pic>
        <p:nvPicPr>
          <p:cNvPr id="6" name="image1.jpeg" descr="D:\Log7.jpg logo dy.jpg"/>
          <p:cNvPicPr/>
          <p:nvPr/>
        </p:nvPicPr>
        <p:blipFill>
          <a:blip r:embed="rId3" cstate="print"/>
          <a:stretch>
            <a:fillRect/>
          </a:stretch>
        </p:blipFill>
        <p:spPr>
          <a:xfrm>
            <a:off x="685801" y="914401"/>
            <a:ext cx="838200" cy="762000"/>
          </a:xfrm>
          <a:prstGeom prst="rect">
            <a:avLst/>
          </a:prstGeom>
        </p:spPr>
      </p:pic>
      <p:pic>
        <p:nvPicPr>
          <p:cNvPr id="7" name="image2.jpeg" descr="ATC_new_logo_2009"/>
          <p:cNvPicPr/>
          <p:nvPr/>
        </p:nvPicPr>
        <p:blipFill>
          <a:blip r:embed="rId4" cstate="print"/>
          <a:stretch>
            <a:fillRect/>
          </a:stretch>
        </p:blipFill>
        <p:spPr>
          <a:xfrm>
            <a:off x="6324600" y="990600"/>
            <a:ext cx="1466850" cy="518033"/>
          </a:xfrm>
          <a:prstGeom prst="rect">
            <a:avLst/>
          </a:prstGeom>
        </p:spPr>
      </p:pic>
      <p:sp>
        <p:nvSpPr>
          <p:cNvPr id="9" name="TextBox 8"/>
          <p:cNvSpPr txBox="1"/>
          <p:nvPr/>
        </p:nvSpPr>
        <p:spPr>
          <a:xfrm>
            <a:off x="5791200" y="4089737"/>
            <a:ext cx="2209800" cy="1323439"/>
          </a:xfrm>
          <a:prstGeom prst="rect">
            <a:avLst/>
          </a:prstGeom>
          <a:noFill/>
        </p:spPr>
        <p:txBody>
          <a:bodyPr wrap="square" rtlCol="0">
            <a:spAutoFit/>
          </a:bodyPr>
          <a:lstStyle/>
          <a:p>
            <a:r>
              <a:rPr lang="en-IN" sz="2000" b="1" dirty="0" smtClean="0"/>
              <a:t>Submitted By:</a:t>
            </a:r>
          </a:p>
          <a:p>
            <a:r>
              <a:rPr lang="en-IN" sz="2000" b="1" dirty="0" smtClean="0"/>
              <a:t>Group Number: 4</a:t>
            </a:r>
          </a:p>
          <a:p>
            <a:r>
              <a:rPr lang="en-IN" sz="2000" b="1" dirty="0" smtClean="0"/>
              <a:t>Archana Thapliyal</a:t>
            </a:r>
          </a:p>
          <a:p>
            <a:r>
              <a:rPr lang="en-IN" sz="2000" b="1" dirty="0" smtClean="0"/>
              <a:t>Kirti Jejurkar</a:t>
            </a:r>
            <a:endParaRPr lang="en-IN" sz="2000" b="1" dirty="0"/>
          </a:p>
        </p:txBody>
      </p:sp>
      <p:sp>
        <p:nvSpPr>
          <p:cNvPr id="5" name="TextBox 4"/>
          <p:cNvSpPr txBox="1"/>
          <p:nvPr/>
        </p:nvSpPr>
        <p:spPr>
          <a:xfrm>
            <a:off x="1066800" y="4267200"/>
            <a:ext cx="2438400" cy="1477328"/>
          </a:xfrm>
          <a:prstGeom prst="rect">
            <a:avLst/>
          </a:prstGeom>
          <a:noFill/>
        </p:spPr>
        <p:txBody>
          <a:bodyPr wrap="square" rtlCol="0">
            <a:spAutoFit/>
          </a:bodyPr>
          <a:lstStyle/>
          <a:p>
            <a:r>
              <a:rPr lang="en-IN" b="1" dirty="0"/>
              <a:t>Centre Coordinator:</a:t>
            </a:r>
          </a:p>
          <a:p>
            <a:r>
              <a:rPr lang="en-IN" b="1" dirty="0"/>
              <a:t>  </a:t>
            </a:r>
            <a:r>
              <a:rPr lang="en-IN" b="1" dirty="0" smtClean="0"/>
              <a:t>  Mr </a:t>
            </a:r>
            <a:r>
              <a:rPr lang="en-IN" b="1" dirty="0"/>
              <a:t>Prashant Karhale                                                     Project Guide:  </a:t>
            </a:r>
          </a:p>
          <a:p>
            <a:r>
              <a:rPr lang="en-IN" b="1" dirty="0"/>
              <a:t> </a:t>
            </a:r>
            <a:r>
              <a:rPr lang="en-IN" b="1" dirty="0" smtClean="0"/>
              <a:t>    Mr </a:t>
            </a:r>
            <a:r>
              <a:rPr lang="en-IN" b="1" dirty="0"/>
              <a:t>Chetan </a:t>
            </a:r>
            <a:r>
              <a:rPr lang="en-IN" b="1" dirty="0" smtClean="0"/>
              <a:t>Pardesi</a:t>
            </a:r>
            <a:endParaRPr lang="en-IN" b="1" dirty="0"/>
          </a:p>
          <a:p>
            <a:endParaRPr lang="en-IN" dirty="0"/>
          </a:p>
        </p:txBody>
      </p:sp>
      <p:sp>
        <p:nvSpPr>
          <p:cNvPr id="8" name="TextBox 7"/>
          <p:cNvSpPr txBox="1"/>
          <p:nvPr/>
        </p:nvSpPr>
        <p:spPr>
          <a:xfrm>
            <a:off x="1490567" y="1699847"/>
            <a:ext cx="6086666" cy="646331"/>
          </a:xfrm>
          <a:prstGeom prst="rect">
            <a:avLst/>
          </a:prstGeom>
          <a:noFill/>
        </p:spPr>
        <p:txBody>
          <a:bodyPr wrap="none" rtlCol="0">
            <a:spAutoFit/>
          </a:bodyPr>
          <a:lstStyle/>
          <a:p>
            <a:r>
              <a:rPr lang="en-GB" b="1" dirty="0"/>
              <a:t>Institute for Advanced Computing and Software Development</a:t>
            </a:r>
          </a:p>
          <a:p>
            <a:r>
              <a:rPr lang="en-IN" dirty="0" smtClean="0"/>
              <a:t>                                          </a:t>
            </a:r>
            <a:r>
              <a:rPr lang="en-IN" b="1" dirty="0" smtClean="0"/>
              <a:t>Akrudi, Pune</a:t>
            </a:r>
            <a:endParaRPr lang="en-IN" b="1" dirty="0"/>
          </a:p>
        </p:txBody>
      </p:sp>
    </p:spTree>
    <p:extLst>
      <p:ext uri="{BB962C8B-B14F-4D97-AF65-F5344CB8AC3E}">
        <p14:creationId xmlns:p14="http://schemas.microsoft.com/office/powerpoint/2010/main" val="91286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Add Product</a:t>
            </a:r>
            <a:endParaRPr lang="en-IN" sz="4000" b="1" dirty="0"/>
          </a:p>
        </p:txBody>
      </p:sp>
      <p:pic>
        <p:nvPicPr>
          <p:cNvPr id="4" name="Content Placeholder 3"/>
          <p:cNvPicPr>
            <a:picLocks noGrp="1"/>
          </p:cNvPicPr>
          <p:nvPr>
            <p:ph idx="1"/>
          </p:nvPr>
        </p:nvPicPr>
        <p:blipFill>
          <a:blip r:embed="rId2"/>
          <a:stretch>
            <a:fillRect/>
          </a:stretch>
        </p:blipFill>
        <p:spPr>
          <a:xfrm>
            <a:off x="457200" y="1860809"/>
            <a:ext cx="8229600" cy="4004745"/>
          </a:xfrm>
          <a:prstGeom prst="rect">
            <a:avLst/>
          </a:prstGeom>
        </p:spPr>
      </p:pic>
    </p:spTree>
    <p:extLst>
      <p:ext uri="{BB962C8B-B14F-4D97-AF65-F5344CB8AC3E}">
        <p14:creationId xmlns:p14="http://schemas.microsoft.com/office/powerpoint/2010/main" val="137806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Update Product</a:t>
            </a:r>
            <a:endParaRPr lang="en-IN" sz="4000" b="1" dirty="0"/>
          </a:p>
        </p:txBody>
      </p:sp>
      <p:pic>
        <p:nvPicPr>
          <p:cNvPr id="4" name="Content Placeholder 3"/>
          <p:cNvPicPr>
            <a:picLocks noGrp="1"/>
          </p:cNvPicPr>
          <p:nvPr>
            <p:ph idx="1"/>
          </p:nvPr>
        </p:nvPicPr>
        <p:blipFill>
          <a:blip r:embed="rId2"/>
          <a:stretch>
            <a:fillRect/>
          </a:stretch>
        </p:blipFill>
        <p:spPr>
          <a:xfrm>
            <a:off x="1295400" y="1600200"/>
            <a:ext cx="6324600" cy="4525963"/>
          </a:xfrm>
          <a:prstGeom prst="rect">
            <a:avLst/>
          </a:prstGeom>
        </p:spPr>
      </p:pic>
    </p:spTree>
    <p:extLst>
      <p:ext uri="{BB962C8B-B14F-4D97-AF65-F5344CB8AC3E}">
        <p14:creationId xmlns:p14="http://schemas.microsoft.com/office/powerpoint/2010/main" val="2935436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Updated Product</a:t>
            </a:r>
            <a:endParaRPr lang="en-IN" sz="4000" b="1" dirty="0"/>
          </a:p>
        </p:txBody>
      </p:sp>
      <p:pic>
        <p:nvPicPr>
          <p:cNvPr id="4" name="Content Placeholder 3"/>
          <p:cNvPicPr>
            <a:picLocks noGrp="1"/>
          </p:cNvPicPr>
          <p:nvPr>
            <p:ph idx="1"/>
          </p:nvPr>
        </p:nvPicPr>
        <p:blipFill>
          <a:blip r:embed="rId2"/>
          <a:stretch>
            <a:fillRect/>
          </a:stretch>
        </p:blipFill>
        <p:spPr>
          <a:xfrm>
            <a:off x="457200" y="2006087"/>
            <a:ext cx="8229600" cy="3714189"/>
          </a:xfrm>
          <a:prstGeom prst="rect">
            <a:avLst/>
          </a:prstGeom>
        </p:spPr>
      </p:pic>
    </p:spTree>
    <p:extLst>
      <p:ext uri="{BB962C8B-B14F-4D97-AF65-F5344CB8AC3E}">
        <p14:creationId xmlns:p14="http://schemas.microsoft.com/office/powerpoint/2010/main" val="231043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Delete Cake</a:t>
            </a:r>
            <a:endParaRPr lang="en-IN" sz="4000" b="1" dirty="0"/>
          </a:p>
        </p:txBody>
      </p:sp>
      <p:pic>
        <p:nvPicPr>
          <p:cNvPr id="4" name="Content Placeholder 3"/>
          <p:cNvPicPr>
            <a:picLocks noGrp="1"/>
          </p:cNvPicPr>
          <p:nvPr>
            <p:ph idx="1"/>
          </p:nvPr>
        </p:nvPicPr>
        <p:blipFill>
          <a:blip r:embed="rId2"/>
          <a:stretch>
            <a:fillRect/>
          </a:stretch>
        </p:blipFill>
        <p:spPr>
          <a:xfrm>
            <a:off x="457200" y="2184368"/>
            <a:ext cx="8229600" cy="3357627"/>
          </a:xfrm>
          <a:prstGeom prst="rect">
            <a:avLst/>
          </a:prstGeom>
        </p:spPr>
      </p:pic>
    </p:spTree>
    <p:extLst>
      <p:ext uri="{BB962C8B-B14F-4D97-AF65-F5344CB8AC3E}">
        <p14:creationId xmlns:p14="http://schemas.microsoft.com/office/powerpoint/2010/main" val="952498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Customer Registration</a:t>
            </a:r>
            <a:endParaRPr lang="en-IN" sz="4000" b="1" dirty="0"/>
          </a:p>
        </p:txBody>
      </p:sp>
      <p:pic>
        <p:nvPicPr>
          <p:cNvPr id="4" name="Content Placeholder 3"/>
          <p:cNvPicPr>
            <a:picLocks noGrp="1"/>
          </p:cNvPicPr>
          <p:nvPr>
            <p:ph idx="1"/>
          </p:nvPr>
        </p:nvPicPr>
        <p:blipFill>
          <a:blip r:embed="rId2"/>
          <a:stretch>
            <a:fillRect/>
          </a:stretch>
        </p:blipFill>
        <p:spPr>
          <a:xfrm>
            <a:off x="580795" y="1600200"/>
            <a:ext cx="7982410" cy="4525963"/>
          </a:xfrm>
          <a:prstGeom prst="rect">
            <a:avLst/>
          </a:prstGeom>
        </p:spPr>
      </p:pic>
    </p:spTree>
    <p:extLst>
      <p:ext uri="{BB962C8B-B14F-4D97-AF65-F5344CB8AC3E}">
        <p14:creationId xmlns:p14="http://schemas.microsoft.com/office/powerpoint/2010/main" val="8251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Customer Login</a:t>
            </a:r>
            <a:endParaRPr lang="en-IN" sz="4000" b="1" dirty="0"/>
          </a:p>
        </p:txBody>
      </p:sp>
      <p:pic>
        <p:nvPicPr>
          <p:cNvPr id="4" name="Content Placeholder 3"/>
          <p:cNvPicPr>
            <a:picLocks noGrp="1"/>
          </p:cNvPicPr>
          <p:nvPr>
            <p:ph idx="1"/>
          </p:nvPr>
        </p:nvPicPr>
        <p:blipFill>
          <a:blip r:embed="rId2"/>
          <a:stretch>
            <a:fillRect/>
          </a:stretch>
        </p:blipFill>
        <p:spPr>
          <a:xfrm>
            <a:off x="457200" y="1706314"/>
            <a:ext cx="8229600" cy="4313734"/>
          </a:xfrm>
          <a:prstGeom prst="rect">
            <a:avLst/>
          </a:prstGeom>
        </p:spPr>
      </p:pic>
    </p:spTree>
    <p:extLst>
      <p:ext uri="{BB962C8B-B14F-4D97-AF65-F5344CB8AC3E}">
        <p14:creationId xmlns:p14="http://schemas.microsoft.com/office/powerpoint/2010/main" val="2171565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Product Categories</a:t>
            </a:r>
            <a:endParaRPr lang="en-IN" sz="4000" b="1" dirty="0"/>
          </a:p>
        </p:txBody>
      </p:sp>
      <p:pic>
        <p:nvPicPr>
          <p:cNvPr id="4" name="Content Placeholder 3"/>
          <p:cNvPicPr>
            <a:picLocks noGrp="1"/>
          </p:cNvPicPr>
          <p:nvPr>
            <p:ph idx="1"/>
          </p:nvPr>
        </p:nvPicPr>
        <p:blipFill>
          <a:blip r:embed="rId2"/>
          <a:stretch>
            <a:fillRect/>
          </a:stretch>
        </p:blipFill>
        <p:spPr>
          <a:xfrm>
            <a:off x="457200" y="1850474"/>
            <a:ext cx="8229600" cy="4025414"/>
          </a:xfrm>
          <a:prstGeom prst="rect">
            <a:avLst/>
          </a:prstGeom>
        </p:spPr>
      </p:pic>
    </p:spTree>
    <p:extLst>
      <p:ext uri="{BB962C8B-B14F-4D97-AF65-F5344CB8AC3E}">
        <p14:creationId xmlns:p14="http://schemas.microsoft.com/office/powerpoint/2010/main" val="155343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Cart Details</a:t>
            </a:r>
            <a:endParaRPr lang="en-IN" sz="4000" b="1" dirty="0"/>
          </a:p>
        </p:txBody>
      </p:sp>
      <p:pic>
        <p:nvPicPr>
          <p:cNvPr id="4" name="Content Placeholder 3"/>
          <p:cNvPicPr>
            <a:picLocks noGrp="1"/>
          </p:cNvPicPr>
          <p:nvPr>
            <p:ph idx="1"/>
          </p:nvPr>
        </p:nvPicPr>
        <p:blipFill>
          <a:blip r:embed="rId2"/>
          <a:stretch>
            <a:fillRect/>
          </a:stretch>
        </p:blipFill>
        <p:spPr>
          <a:xfrm>
            <a:off x="457200" y="2374980"/>
            <a:ext cx="8229600" cy="2976402"/>
          </a:xfrm>
          <a:prstGeom prst="rect">
            <a:avLst/>
          </a:prstGeom>
        </p:spPr>
      </p:pic>
    </p:spTree>
    <p:extLst>
      <p:ext uri="{BB962C8B-B14F-4D97-AF65-F5344CB8AC3E}">
        <p14:creationId xmlns:p14="http://schemas.microsoft.com/office/powerpoint/2010/main" val="125738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Order Details</a:t>
            </a:r>
            <a:endParaRPr lang="en-IN" sz="4000" b="1" dirty="0"/>
          </a:p>
        </p:txBody>
      </p:sp>
      <p:pic>
        <p:nvPicPr>
          <p:cNvPr id="4" name="Picture 3"/>
          <p:cNvPicPr/>
          <p:nvPr/>
        </p:nvPicPr>
        <p:blipFill>
          <a:blip r:embed="rId2"/>
          <a:stretch>
            <a:fillRect/>
          </a:stretch>
        </p:blipFill>
        <p:spPr>
          <a:xfrm>
            <a:off x="1600200" y="2034222"/>
            <a:ext cx="5943600" cy="3375978"/>
          </a:xfrm>
          <a:prstGeom prst="rect">
            <a:avLst/>
          </a:prstGeom>
        </p:spPr>
      </p:pic>
    </p:spTree>
    <p:extLst>
      <p:ext uri="{BB962C8B-B14F-4D97-AF65-F5344CB8AC3E}">
        <p14:creationId xmlns:p14="http://schemas.microsoft.com/office/powerpoint/2010/main" val="72120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About Us</a:t>
            </a:r>
            <a:endParaRPr lang="en-IN" sz="4000" b="1" dirty="0"/>
          </a:p>
        </p:txBody>
      </p:sp>
      <p:pic>
        <p:nvPicPr>
          <p:cNvPr id="4" name="Content Placeholder 3"/>
          <p:cNvPicPr>
            <a:picLocks noGrp="1"/>
          </p:cNvPicPr>
          <p:nvPr>
            <p:ph idx="1"/>
          </p:nvPr>
        </p:nvPicPr>
        <p:blipFill>
          <a:blip r:embed="rId2"/>
          <a:stretch>
            <a:fillRect/>
          </a:stretch>
        </p:blipFill>
        <p:spPr>
          <a:xfrm>
            <a:off x="457200" y="2141559"/>
            <a:ext cx="8229600" cy="3443245"/>
          </a:xfrm>
          <a:prstGeom prst="rect">
            <a:avLst/>
          </a:prstGeom>
        </p:spPr>
      </p:pic>
    </p:spTree>
    <p:extLst>
      <p:ext uri="{BB962C8B-B14F-4D97-AF65-F5344CB8AC3E}">
        <p14:creationId xmlns:p14="http://schemas.microsoft.com/office/powerpoint/2010/main" val="2870855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Contents</a:t>
            </a:r>
            <a:endParaRPr lang="en-IN" sz="4000" b="1" dirty="0"/>
          </a:p>
        </p:txBody>
      </p:sp>
      <p:sp>
        <p:nvSpPr>
          <p:cNvPr id="3" name="Content Placeholder 2"/>
          <p:cNvSpPr>
            <a:spLocks noGrp="1"/>
          </p:cNvSpPr>
          <p:nvPr>
            <p:ph idx="1"/>
          </p:nvPr>
        </p:nvSpPr>
        <p:spPr/>
        <p:txBody>
          <a:bodyPr>
            <a:normAutofit/>
          </a:bodyPr>
          <a:lstStyle/>
          <a:p>
            <a:r>
              <a:rPr lang="en-IN" sz="2400" dirty="0" smtClean="0"/>
              <a:t>Introduction</a:t>
            </a:r>
          </a:p>
          <a:p>
            <a:r>
              <a:rPr lang="en-IN" sz="2400" dirty="0"/>
              <a:t>Technology </a:t>
            </a:r>
            <a:r>
              <a:rPr lang="en-IN" sz="2400" dirty="0" smtClean="0"/>
              <a:t>Used</a:t>
            </a:r>
          </a:p>
          <a:p>
            <a:r>
              <a:rPr lang="en-US" sz="2400" dirty="0"/>
              <a:t>Benefits of Online Cake </a:t>
            </a:r>
            <a:r>
              <a:rPr lang="en-US" sz="2400" dirty="0" smtClean="0"/>
              <a:t>Shop</a:t>
            </a:r>
          </a:p>
          <a:p>
            <a:r>
              <a:rPr lang="en-IN" sz="2400" dirty="0"/>
              <a:t>Use Case </a:t>
            </a:r>
            <a:r>
              <a:rPr lang="en-IN" sz="2400" dirty="0" smtClean="0"/>
              <a:t>Diagram</a:t>
            </a:r>
          </a:p>
          <a:p>
            <a:r>
              <a:rPr lang="en-IN" sz="2400" dirty="0" smtClean="0"/>
              <a:t>Project Flow</a:t>
            </a:r>
          </a:p>
          <a:p>
            <a:r>
              <a:rPr lang="en-IN" sz="2400" dirty="0" smtClean="0"/>
              <a:t>Drawbacks</a:t>
            </a:r>
          </a:p>
          <a:p>
            <a:r>
              <a:rPr lang="en-IN" sz="2400" dirty="0" smtClean="0"/>
              <a:t>Conclusion</a:t>
            </a:r>
          </a:p>
          <a:p>
            <a:r>
              <a:rPr lang="en-IN" sz="2400" dirty="0"/>
              <a:t>Future </a:t>
            </a:r>
            <a:r>
              <a:rPr lang="en-IN" sz="2400" dirty="0" smtClean="0"/>
              <a:t>Scope</a:t>
            </a:r>
          </a:p>
          <a:p>
            <a:r>
              <a:rPr lang="en-IN" sz="2400" dirty="0"/>
              <a:t>References</a:t>
            </a:r>
          </a:p>
        </p:txBody>
      </p:sp>
    </p:spTree>
    <p:extLst>
      <p:ext uri="{BB962C8B-B14F-4D97-AF65-F5344CB8AC3E}">
        <p14:creationId xmlns:p14="http://schemas.microsoft.com/office/powerpoint/2010/main" val="2737215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Contact Us</a:t>
            </a:r>
            <a:endParaRPr lang="en-IN" sz="4000" b="1" dirty="0"/>
          </a:p>
        </p:txBody>
      </p:sp>
      <p:pic>
        <p:nvPicPr>
          <p:cNvPr id="4" name="Content Placeholder 3"/>
          <p:cNvPicPr>
            <a:picLocks noGrp="1"/>
          </p:cNvPicPr>
          <p:nvPr>
            <p:ph idx="1"/>
          </p:nvPr>
        </p:nvPicPr>
        <p:blipFill>
          <a:blip r:embed="rId2"/>
          <a:stretch>
            <a:fillRect/>
          </a:stretch>
        </p:blipFill>
        <p:spPr>
          <a:xfrm>
            <a:off x="457200" y="1809275"/>
            <a:ext cx="8229600" cy="4107813"/>
          </a:xfrm>
          <a:prstGeom prst="rect">
            <a:avLst/>
          </a:prstGeom>
        </p:spPr>
      </p:pic>
    </p:spTree>
    <p:extLst>
      <p:ext uri="{BB962C8B-B14F-4D97-AF65-F5344CB8AC3E}">
        <p14:creationId xmlns:p14="http://schemas.microsoft.com/office/powerpoint/2010/main" val="374497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Drawbacks</a:t>
            </a:r>
            <a:endParaRPr lang="en-IN" sz="4000" b="1" dirty="0"/>
          </a:p>
        </p:txBody>
      </p:sp>
      <p:sp>
        <p:nvSpPr>
          <p:cNvPr id="3" name="Content Placeholder 2"/>
          <p:cNvSpPr>
            <a:spLocks noGrp="1"/>
          </p:cNvSpPr>
          <p:nvPr>
            <p:ph idx="1"/>
          </p:nvPr>
        </p:nvSpPr>
        <p:spPr/>
        <p:txBody>
          <a:bodyPr>
            <a:normAutofit/>
          </a:bodyPr>
          <a:lstStyle/>
          <a:p>
            <a:r>
              <a:rPr lang="en-IN" sz="2400" dirty="0" smtClean="0"/>
              <a:t>This system is very time taking.</a:t>
            </a:r>
          </a:p>
          <a:p>
            <a:r>
              <a:rPr lang="en-IN" sz="2400" dirty="0" smtClean="0"/>
              <a:t>There </a:t>
            </a:r>
            <a:r>
              <a:rPr lang="en-IN" sz="2400" dirty="0"/>
              <a:t>will be many users visiting the </a:t>
            </a:r>
            <a:r>
              <a:rPr lang="en-IN" sz="2400" dirty="0" smtClean="0"/>
              <a:t>website </a:t>
            </a:r>
            <a:r>
              <a:rPr lang="en-IN" sz="2400" dirty="0"/>
              <a:t>and hence we require a strong and reliable frontend which can </a:t>
            </a:r>
            <a:r>
              <a:rPr lang="en-IN" sz="2400" dirty="0" smtClean="0"/>
              <a:t>with hold </a:t>
            </a:r>
            <a:r>
              <a:rPr lang="en-IN" sz="2400" dirty="0"/>
              <a:t>the users on our site</a:t>
            </a:r>
            <a:r>
              <a:rPr lang="en-IN" sz="2400" dirty="0" smtClean="0"/>
              <a:t>.</a:t>
            </a:r>
          </a:p>
          <a:p>
            <a:r>
              <a:rPr lang="en-IN" sz="2400" dirty="0" smtClean="0"/>
              <a:t> </a:t>
            </a:r>
            <a:r>
              <a:rPr lang="en-IN" sz="2400" dirty="0"/>
              <a:t>We need a strong Database whereas data will be store </a:t>
            </a:r>
            <a:r>
              <a:rPr lang="en-IN" sz="2400" dirty="0" smtClean="0"/>
              <a:t>for  everyone</a:t>
            </a:r>
            <a:r>
              <a:rPr lang="en-IN" sz="2400" dirty="0"/>
              <a:t>.</a:t>
            </a:r>
            <a:endParaRPr lang="en-IN" sz="2400" dirty="0" smtClean="0"/>
          </a:p>
          <a:p>
            <a:endParaRPr lang="en-IN" dirty="0"/>
          </a:p>
        </p:txBody>
      </p:sp>
    </p:spTree>
    <p:extLst>
      <p:ext uri="{BB962C8B-B14F-4D97-AF65-F5344CB8AC3E}">
        <p14:creationId xmlns:p14="http://schemas.microsoft.com/office/powerpoint/2010/main" val="1785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t>Conclusion</a:t>
            </a:r>
            <a:endParaRPr lang="en-IN" sz="4000" dirty="0"/>
          </a:p>
        </p:txBody>
      </p:sp>
      <p:sp>
        <p:nvSpPr>
          <p:cNvPr id="3" name="Content Placeholder 2"/>
          <p:cNvSpPr>
            <a:spLocks noGrp="1"/>
          </p:cNvSpPr>
          <p:nvPr>
            <p:ph idx="1"/>
          </p:nvPr>
        </p:nvSpPr>
        <p:spPr>
          <a:xfrm>
            <a:off x="838200" y="1600200"/>
            <a:ext cx="7543800" cy="4525963"/>
          </a:xfrm>
        </p:spPr>
        <p:txBody>
          <a:bodyPr/>
          <a:lstStyle/>
          <a:p>
            <a:pPr marL="0" indent="0">
              <a:buNone/>
            </a:pPr>
            <a:r>
              <a:rPr lang="en-IN" sz="2400" dirty="0"/>
              <a:t>These are the most of the points I can think right now. I will add more, if I think of more lately. I can customize the online cake ordering system for you as per customer need.</a:t>
            </a:r>
          </a:p>
          <a:p>
            <a:pPr marL="0" indent="0">
              <a:buNone/>
            </a:pPr>
            <a:endParaRPr lang="en-IN" dirty="0"/>
          </a:p>
        </p:txBody>
      </p:sp>
    </p:spTree>
    <p:extLst>
      <p:ext uri="{BB962C8B-B14F-4D97-AF65-F5344CB8AC3E}">
        <p14:creationId xmlns:p14="http://schemas.microsoft.com/office/powerpoint/2010/main" val="241014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smtClean="0"/>
              <a:t>Future </a:t>
            </a:r>
            <a:r>
              <a:rPr lang="en-IN" b="1" dirty="0"/>
              <a:t>Scope</a:t>
            </a:r>
            <a:br>
              <a:rPr lang="en-IN" b="1" dirty="0"/>
            </a:br>
            <a:endParaRPr lang="en-IN" dirty="0"/>
          </a:p>
        </p:txBody>
      </p:sp>
      <p:sp>
        <p:nvSpPr>
          <p:cNvPr id="3" name="Content Placeholder 2"/>
          <p:cNvSpPr>
            <a:spLocks noGrp="1"/>
          </p:cNvSpPr>
          <p:nvPr>
            <p:ph idx="1"/>
          </p:nvPr>
        </p:nvSpPr>
        <p:spPr>
          <a:xfrm>
            <a:off x="990600" y="1600200"/>
            <a:ext cx="7467600" cy="4525963"/>
          </a:xfrm>
        </p:spPr>
        <p:txBody>
          <a:bodyPr>
            <a:normAutofit/>
          </a:bodyPr>
          <a:lstStyle/>
          <a:p>
            <a:pPr marL="0" indent="0">
              <a:buNone/>
            </a:pPr>
            <a:r>
              <a:rPr lang="en-US" sz="2400" dirty="0"/>
              <a:t>This project can be enhanced further by adding online payment facility for the order payment. The software is flexible enough to be modified and implemented as per future requirements. We have tried our best to present this free and user–friendly website to college students and faculty. Email alerts for various happenings in the college can be added to the system so that users do not miss the updates and happenings of the process.</a:t>
            </a:r>
            <a:endParaRPr lang="en-IN" sz="2400" dirty="0"/>
          </a:p>
          <a:p>
            <a:pPr marL="0" indent="0">
              <a:buNone/>
            </a:pPr>
            <a:endParaRPr lang="en-IN" dirty="0"/>
          </a:p>
        </p:txBody>
      </p:sp>
    </p:spTree>
    <p:extLst>
      <p:ext uri="{BB962C8B-B14F-4D97-AF65-F5344CB8AC3E}">
        <p14:creationId xmlns:p14="http://schemas.microsoft.com/office/powerpoint/2010/main" val="1821322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t>References</a:t>
            </a:r>
            <a:endParaRPr lang="en-IN" sz="4000" b="1" dirty="0"/>
          </a:p>
        </p:txBody>
      </p:sp>
      <p:sp>
        <p:nvSpPr>
          <p:cNvPr id="3" name="Content Placeholder 2"/>
          <p:cNvSpPr>
            <a:spLocks noGrp="1"/>
          </p:cNvSpPr>
          <p:nvPr>
            <p:ph idx="1"/>
          </p:nvPr>
        </p:nvSpPr>
        <p:spPr/>
        <p:txBody>
          <a:bodyPr/>
          <a:lstStyle/>
          <a:p>
            <a:r>
              <a:rPr lang="en-IN" sz="2400" u="sng" dirty="0">
                <a:hlinkClick r:id="rId2"/>
              </a:rPr>
              <a:t>https://</a:t>
            </a:r>
            <a:r>
              <a:rPr lang="en-IN" sz="2400" u="sng" dirty="0" smtClean="0">
                <a:hlinkClick r:id="rId2"/>
              </a:rPr>
              <a:t>www.researchgate.net/publication/323194738_Cakelicious_Web_App_for_Designing_a_Customised_Wedding_Cakes</a:t>
            </a:r>
            <a:endParaRPr lang="en-IN" sz="2400" dirty="0"/>
          </a:p>
          <a:p>
            <a:r>
              <a:rPr lang="en-IN" sz="2400" dirty="0"/>
              <a:t>(2017) DQ Cakes website [Online].</a:t>
            </a:r>
          </a:p>
          <a:p>
            <a:pPr marL="0" indent="0">
              <a:buNone/>
            </a:pPr>
            <a:r>
              <a:rPr lang="en-IN" sz="2400" dirty="0" smtClean="0"/>
              <a:t>         </a:t>
            </a:r>
            <a:r>
              <a:rPr lang="en-IN" sz="2400" dirty="0"/>
              <a:t>Available: </a:t>
            </a:r>
            <a:r>
              <a:rPr lang="en-IN" sz="2400" u="sng" dirty="0">
                <a:hlinkClick r:id="rId3"/>
              </a:rPr>
              <a:t>http://www.dqcakes.com</a:t>
            </a:r>
            <a:endParaRPr lang="en-IN" sz="2400" dirty="0"/>
          </a:p>
          <a:p>
            <a:pPr marL="0" indent="0">
              <a:buNone/>
            </a:pPr>
            <a:endParaRPr lang="en-IN" dirty="0"/>
          </a:p>
        </p:txBody>
      </p:sp>
    </p:spTree>
    <p:extLst>
      <p:ext uri="{BB962C8B-B14F-4D97-AF65-F5344CB8AC3E}">
        <p14:creationId xmlns:p14="http://schemas.microsoft.com/office/powerpoint/2010/main" val="1520475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59362"/>
          </a:xfrm>
        </p:spPr>
        <p:txBody>
          <a:bodyPr/>
          <a:lstStyle/>
          <a:p>
            <a:r>
              <a:rPr lang="en-IN" b="1" dirty="0" smtClean="0"/>
              <a:t>Thank</a:t>
            </a:r>
            <a:r>
              <a:rPr lang="en-IN" dirty="0" smtClean="0"/>
              <a:t> </a:t>
            </a:r>
            <a:r>
              <a:rPr lang="en-IN" b="1" dirty="0" smtClean="0"/>
              <a:t>You</a:t>
            </a:r>
            <a:endParaRPr lang="en-IN" b="1" dirty="0"/>
          </a:p>
        </p:txBody>
      </p:sp>
    </p:spTree>
    <p:extLst>
      <p:ext uri="{BB962C8B-B14F-4D97-AF65-F5344CB8AC3E}">
        <p14:creationId xmlns:p14="http://schemas.microsoft.com/office/powerpoint/2010/main" val="63693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Introduction</a:t>
            </a:r>
            <a:endParaRPr lang="en-IN" sz="4000" b="1" dirty="0"/>
          </a:p>
        </p:txBody>
      </p:sp>
      <p:sp>
        <p:nvSpPr>
          <p:cNvPr id="3" name="Content Placeholder 2"/>
          <p:cNvSpPr>
            <a:spLocks noGrp="1"/>
          </p:cNvSpPr>
          <p:nvPr>
            <p:ph idx="1"/>
          </p:nvPr>
        </p:nvSpPr>
        <p:spPr>
          <a:xfrm>
            <a:off x="838200" y="1600200"/>
            <a:ext cx="7696200" cy="4525963"/>
          </a:xfrm>
        </p:spPr>
        <p:txBody>
          <a:bodyPr>
            <a:normAutofit/>
          </a:bodyPr>
          <a:lstStyle/>
          <a:p>
            <a:pPr marL="0" indent="0">
              <a:buNone/>
            </a:pPr>
            <a:endParaRPr lang="en-IN" sz="2400" dirty="0" smtClean="0"/>
          </a:p>
          <a:p>
            <a:pPr marL="0" indent="0">
              <a:buNone/>
            </a:pPr>
            <a:r>
              <a:rPr lang="en-IN" sz="2400" dirty="0" smtClean="0"/>
              <a:t>The </a:t>
            </a:r>
            <a:r>
              <a:rPr lang="en-IN" sz="2400" dirty="0"/>
              <a:t>Online Cake Shop web application </a:t>
            </a:r>
            <a:r>
              <a:rPr lang="en-IN" sz="2400" dirty="0" smtClean="0"/>
              <a:t>provides </a:t>
            </a:r>
            <a:r>
              <a:rPr lang="en-IN" sz="2400" dirty="0"/>
              <a:t>complete solutions for customers through a single get way using the internet. It will enable customer to check for various cakes available at the shop and purchase cake online without having to visit the shop physically. The user interface will be simple and easy to understand even by the common man</a:t>
            </a:r>
            <a:r>
              <a:rPr lang="en-IN" sz="2400" dirty="0" smtClean="0"/>
              <a:t>.</a:t>
            </a:r>
            <a:r>
              <a:rPr lang="en-IN" sz="2400" dirty="0"/>
              <a:t> </a:t>
            </a:r>
          </a:p>
        </p:txBody>
      </p:sp>
    </p:spTree>
    <p:extLst>
      <p:ext uri="{BB962C8B-B14F-4D97-AF65-F5344CB8AC3E}">
        <p14:creationId xmlns:p14="http://schemas.microsoft.com/office/powerpoint/2010/main" val="79703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Technology Used</a:t>
            </a:r>
            <a:endParaRPr lang="en-IN" sz="4000" b="1" dirty="0"/>
          </a:p>
        </p:txBody>
      </p:sp>
      <p:sp>
        <p:nvSpPr>
          <p:cNvPr id="3" name="Content Placeholder 2"/>
          <p:cNvSpPr>
            <a:spLocks noGrp="1"/>
          </p:cNvSpPr>
          <p:nvPr>
            <p:ph idx="1"/>
          </p:nvPr>
        </p:nvSpPr>
        <p:spPr/>
        <p:txBody>
          <a:bodyPr>
            <a:normAutofit/>
          </a:bodyPr>
          <a:lstStyle/>
          <a:p>
            <a:r>
              <a:rPr lang="en-IN" sz="2400" dirty="0" smtClean="0"/>
              <a:t>Spring Boot</a:t>
            </a:r>
          </a:p>
          <a:p>
            <a:r>
              <a:rPr lang="en-IN" sz="2400" dirty="0" smtClean="0"/>
              <a:t>Angular</a:t>
            </a:r>
          </a:p>
          <a:p>
            <a:r>
              <a:rPr lang="en-IN" sz="2400" dirty="0" smtClean="0"/>
              <a:t>MySQL</a:t>
            </a:r>
            <a:endParaRPr lang="en-IN" sz="2400" dirty="0"/>
          </a:p>
        </p:txBody>
      </p:sp>
    </p:spTree>
    <p:extLst>
      <p:ext uri="{BB962C8B-B14F-4D97-AF65-F5344CB8AC3E}">
        <p14:creationId xmlns:p14="http://schemas.microsoft.com/office/powerpoint/2010/main" val="53009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Benefits </a:t>
            </a:r>
            <a:r>
              <a:rPr lang="en-US" b="1" dirty="0"/>
              <a:t>of Online Cake Shop</a:t>
            </a:r>
            <a:r>
              <a:rPr lang="en-IN" b="1" u="sng" dirty="0"/>
              <a:t/>
            </a:r>
            <a:br>
              <a:rPr lang="en-IN" b="1" u="sng" dirty="0"/>
            </a:br>
            <a:endParaRPr lang="en-IN" dirty="0"/>
          </a:p>
        </p:txBody>
      </p:sp>
      <p:sp>
        <p:nvSpPr>
          <p:cNvPr id="3" name="Content Placeholder 2"/>
          <p:cNvSpPr>
            <a:spLocks noGrp="1"/>
          </p:cNvSpPr>
          <p:nvPr>
            <p:ph idx="1"/>
          </p:nvPr>
        </p:nvSpPr>
        <p:spPr/>
        <p:txBody>
          <a:bodyPr/>
          <a:lstStyle/>
          <a:p>
            <a:pPr lvl="0"/>
            <a:r>
              <a:rPr lang="en-IN" sz="2400" dirty="0"/>
              <a:t>This Online Cake Shop is fully functional and flexible.</a:t>
            </a:r>
          </a:p>
          <a:p>
            <a:pPr lvl="0"/>
            <a:r>
              <a:rPr lang="en-IN" sz="2400" dirty="0"/>
              <a:t>It is very easy to use.</a:t>
            </a:r>
          </a:p>
          <a:p>
            <a:pPr lvl="0"/>
            <a:r>
              <a:rPr lang="en-IN" sz="2400" dirty="0"/>
              <a:t>This Online Cake Shop helps customer to order cake easily.</a:t>
            </a:r>
          </a:p>
          <a:p>
            <a:pPr lvl="0"/>
            <a:r>
              <a:rPr lang="en-IN" sz="2400" dirty="0"/>
              <a:t>It saves a lot of time, money.</a:t>
            </a:r>
          </a:p>
          <a:p>
            <a:pPr lvl="0"/>
            <a:r>
              <a:rPr lang="en-IN" sz="2400" dirty="0"/>
              <a:t>The application acts as an office that is open 24/7</a:t>
            </a:r>
            <a:r>
              <a:rPr lang="en-IN" dirty="0"/>
              <a:t>.</a:t>
            </a:r>
          </a:p>
          <a:p>
            <a:pPr lvl="0"/>
            <a:r>
              <a:rPr lang="en-IN" sz="2400" dirty="0"/>
              <a:t>It provides custom features development and support with the application.</a:t>
            </a:r>
          </a:p>
          <a:p>
            <a:endParaRPr lang="en-IN" dirty="0"/>
          </a:p>
        </p:txBody>
      </p:sp>
    </p:spTree>
    <p:extLst>
      <p:ext uri="{BB962C8B-B14F-4D97-AF65-F5344CB8AC3E}">
        <p14:creationId xmlns:p14="http://schemas.microsoft.com/office/powerpoint/2010/main" val="215182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Use Case Diagram</a:t>
            </a:r>
            <a:endParaRPr lang="en-IN" sz="4000" b="1"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2476" y="1828800"/>
            <a:ext cx="5219048" cy="3505200"/>
          </a:xfrm>
          <a:prstGeom prst="rect">
            <a:avLst/>
          </a:prstGeom>
          <a:noFill/>
          <a:ln>
            <a:noFill/>
          </a:ln>
        </p:spPr>
      </p:pic>
    </p:spTree>
    <p:extLst>
      <p:ext uri="{BB962C8B-B14F-4D97-AF65-F5344CB8AC3E}">
        <p14:creationId xmlns:p14="http://schemas.microsoft.com/office/powerpoint/2010/main" val="3657285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Home Page</a:t>
            </a:r>
            <a:endParaRPr lang="en-IN" sz="4000" b="1" dirty="0"/>
          </a:p>
        </p:txBody>
      </p:sp>
      <p:pic>
        <p:nvPicPr>
          <p:cNvPr id="4" name="Content Placeholder 3"/>
          <p:cNvPicPr>
            <a:picLocks noGrp="1"/>
          </p:cNvPicPr>
          <p:nvPr>
            <p:ph idx="1"/>
          </p:nvPr>
        </p:nvPicPr>
        <p:blipFill>
          <a:blip r:embed="rId2"/>
          <a:stretch>
            <a:fillRect/>
          </a:stretch>
        </p:blipFill>
        <p:spPr>
          <a:xfrm>
            <a:off x="457200" y="1648982"/>
            <a:ext cx="8229600" cy="4428399"/>
          </a:xfrm>
          <a:prstGeom prst="rect">
            <a:avLst/>
          </a:prstGeom>
        </p:spPr>
      </p:pic>
    </p:spTree>
    <p:extLst>
      <p:ext uri="{BB962C8B-B14F-4D97-AF65-F5344CB8AC3E}">
        <p14:creationId xmlns:p14="http://schemas.microsoft.com/office/powerpoint/2010/main" val="148783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Admin Login</a:t>
            </a:r>
            <a:endParaRPr lang="en-IN" sz="4000" b="1" dirty="0"/>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43011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List Of Product</a:t>
            </a:r>
            <a:endParaRPr lang="en-IN" sz="4000" b="1" dirty="0"/>
          </a:p>
        </p:txBody>
      </p:sp>
      <p:pic>
        <p:nvPicPr>
          <p:cNvPr id="4" name="Content Placeholder 3"/>
          <p:cNvPicPr>
            <a:picLocks noGrp="1"/>
          </p:cNvPicPr>
          <p:nvPr>
            <p:ph idx="1"/>
          </p:nvPr>
        </p:nvPicPr>
        <p:blipFill>
          <a:blip r:embed="rId2"/>
          <a:stretch>
            <a:fillRect/>
          </a:stretch>
        </p:blipFill>
        <p:spPr>
          <a:xfrm>
            <a:off x="457200" y="2147144"/>
            <a:ext cx="8229600" cy="3432075"/>
          </a:xfrm>
          <a:prstGeom prst="rect">
            <a:avLst/>
          </a:prstGeom>
        </p:spPr>
      </p:pic>
    </p:spTree>
    <p:extLst>
      <p:ext uri="{BB962C8B-B14F-4D97-AF65-F5344CB8AC3E}">
        <p14:creationId xmlns:p14="http://schemas.microsoft.com/office/powerpoint/2010/main" val="185439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409</Words>
  <Application>Microsoft Office PowerPoint</Application>
  <PresentationFormat>On-screen Show (4:3)</PresentationFormat>
  <Paragraphs>67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Contents</vt:lpstr>
      <vt:lpstr>Introduction</vt:lpstr>
      <vt:lpstr>Technology Used</vt:lpstr>
      <vt:lpstr> Benefits of Online Cake Shop </vt:lpstr>
      <vt:lpstr>Use Case Diagram</vt:lpstr>
      <vt:lpstr>Home Page</vt:lpstr>
      <vt:lpstr>Admin Login</vt:lpstr>
      <vt:lpstr>List Of Product</vt:lpstr>
      <vt:lpstr>Add Product</vt:lpstr>
      <vt:lpstr>Update Product</vt:lpstr>
      <vt:lpstr>Updated Product</vt:lpstr>
      <vt:lpstr>Delete Cake</vt:lpstr>
      <vt:lpstr>Customer Registration</vt:lpstr>
      <vt:lpstr>Customer Login</vt:lpstr>
      <vt:lpstr>Product Categories</vt:lpstr>
      <vt:lpstr>Cart Details</vt:lpstr>
      <vt:lpstr>Order Details</vt:lpstr>
      <vt:lpstr>About Us</vt:lpstr>
      <vt:lpstr>Contact Us</vt:lpstr>
      <vt:lpstr>Drawbacks</vt:lpstr>
      <vt:lpstr>Conclusion</vt:lpstr>
      <vt:lpstr> Future Scope </vt:lpstr>
      <vt:lpstr>References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Archna Thapliyal</dc:creator>
  <cp:lastModifiedBy>Archana</cp:lastModifiedBy>
  <cp:revision>56</cp:revision>
  <dcterms:created xsi:type="dcterms:W3CDTF">2006-08-16T00:00:00Z</dcterms:created>
  <dcterms:modified xsi:type="dcterms:W3CDTF">2021-02-02T08:23:31Z</dcterms:modified>
</cp:coreProperties>
</file>